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Old Standard TT"/>
      <p:regular r:id="rId38"/>
      <p:bold r:id="rId39"/>
      <p: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ldStandardT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OldStandardTT-bold.fntdata"/><Relationship Id="rId16" Type="http://schemas.openxmlformats.org/officeDocument/2006/relationships/slide" Target="slides/slide11.xml"/><Relationship Id="rId38" Type="http://schemas.openxmlformats.org/officeDocument/2006/relationships/font" Target="fonts/OldStandardT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319253bcb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319253bc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f90357f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f903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2f28d2464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b2f28d246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3062e005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3062e00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3062e0057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3062e005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3062e0057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b3062e005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3062e0057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3062e005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3062e0057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3062e005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b3062e0057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b3062e005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3062e0057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3062e005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3062e0057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b3062e005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32318842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b32318842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b32318842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b32318842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32318842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b32318842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32318842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b32318842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319253bcb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319253bc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1b9a5be86_0_2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b1b9a5be8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2193199e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2193199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2193199e2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2193199e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2193199e2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b2193199e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2f28d2464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2f28d246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319253bcb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319253b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7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32.png"/><Relationship Id="rId7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42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246775" y="3083175"/>
            <a:ext cx="67791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Classification de Spam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46625" y="3711825"/>
            <a:ext cx="3174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Par Mohammed et Reda</a:t>
            </a:r>
            <a:endParaRPr sz="17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050" y="22567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/>
        </p:nvSpPr>
        <p:spPr>
          <a:xfrm>
            <a:off x="714900" y="1079600"/>
            <a:ext cx="81357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On réserve 20 % de nos données pour tester les modèles</a:t>
            </a:r>
            <a:endParaRPr sz="18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On utilise un splite stratify pour conserver la distribution des data</a:t>
            </a:r>
            <a:endParaRPr sz="18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495550" y="208025"/>
            <a:ext cx="81357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Le splite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275" y="1971650"/>
            <a:ext cx="2268075" cy="22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512700" y="208025"/>
            <a:ext cx="81186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Le Pipeline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399" y="996500"/>
            <a:ext cx="6039199" cy="1507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399" y="2625679"/>
            <a:ext cx="6039198" cy="170482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/>
          <p:nvPr/>
        </p:nvSpPr>
        <p:spPr>
          <a:xfrm rot="-7544418">
            <a:off x="4159548" y="3844687"/>
            <a:ext cx="246528" cy="1878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/>
          <p:nvPr/>
        </p:nvSpPr>
        <p:spPr>
          <a:xfrm rot="-7544418">
            <a:off x="3863148" y="2029987"/>
            <a:ext cx="246528" cy="1878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417175" y="360425"/>
            <a:ext cx="83079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GridsearchCV</a:t>
            </a:r>
            <a:endParaRPr b="1" sz="5100"/>
          </a:p>
        </p:txBody>
      </p:sp>
      <p:sp>
        <p:nvSpPr>
          <p:cNvPr id="143" name="Google Shape;143;p24"/>
          <p:cNvSpPr txBox="1"/>
          <p:nvPr/>
        </p:nvSpPr>
        <p:spPr>
          <a:xfrm>
            <a:off x="714900" y="1155800"/>
            <a:ext cx="8135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On utilise </a:t>
            </a:r>
            <a:r>
              <a:rPr b="1" lang="fr" sz="18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GridsearchCV() </a:t>
            </a:r>
            <a:r>
              <a:rPr lang="fr" sz="18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pour tester toutes les combinaisons possible et retourne  les best_params_ et le best_score_</a:t>
            </a:r>
            <a:endParaRPr sz="18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1139100" y="1937625"/>
            <a:ext cx="67782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fr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make_scorer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recall_score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pos_label</a:t>
            </a:r>
            <a:r>
              <a:rPr lang="fr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'spam'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fr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make_scorer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precision_score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pos_label</a:t>
            </a:r>
            <a:r>
              <a:rPr lang="fr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'spam'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fr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Scoring_list</a:t>
            </a:r>
            <a:r>
              <a:rPr lang="fr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fr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'Myrecall'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'MyPrecision'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'roc'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'roc_auc'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949800" y="2969975"/>
            <a:ext cx="81942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grid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GridSearchCV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pipe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parametre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scoring</a:t>
            </a:r>
            <a:r>
              <a:rPr lang="fr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Scoring_list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refit</a:t>
            </a:r>
            <a:r>
              <a:rPr lang="fr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'Myrecall'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fr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cv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n_jobs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=-</a:t>
            </a:r>
            <a:r>
              <a:rPr lang="fr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verbose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417175" y="360425"/>
            <a:ext cx="83079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Les scores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275" y="2771325"/>
            <a:ext cx="1872600" cy="15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953" y="2771325"/>
            <a:ext cx="1980907" cy="15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8600" y="1188700"/>
            <a:ext cx="5872725" cy="15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275" y="2765608"/>
            <a:ext cx="1872600" cy="1582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850" y="2765613"/>
            <a:ext cx="1980900" cy="158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8600" y="1188700"/>
            <a:ext cx="5789229" cy="15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>
            <p:ph type="title"/>
          </p:nvPr>
        </p:nvSpPr>
        <p:spPr>
          <a:xfrm>
            <a:off x="417175" y="360425"/>
            <a:ext cx="83079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Les scores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600" y="1188700"/>
            <a:ext cx="5789229" cy="15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4100" y="2765613"/>
            <a:ext cx="1872600" cy="158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100" y="2765625"/>
            <a:ext cx="1980900" cy="158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8600" y="1188700"/>
            <a:ext cx="5143492" cy="15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>
            <p:ph type="title"/>
          </p:nvPr>
        </p:nvSpPr>
        <p:spPr>
          <a:xfrm>
            <a:off x="417175" y="360425"/>
            <a:ext cx="83079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Les scores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600" y="1188700"/>
            <a:ext cx="5789229" cy="15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575" y="2768475"/>
            <a:ext cx="1865858" cy="15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1999" y="2765624"/>
            <a:ext cx="1980900" cy="1582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8600" y="1188702"/>
            <a:ext cx="6214322" cy="15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>
            <p:ph type="title"/>
          </p:nvPr>
        </p:nvSpPr>
        <p:spPr>
          <a:xfrm>
            <a:off x="417175" y="360425"/>
            <a:ext cx="83079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Les scores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600" y="1188700"/>
            <a:ext cx="5789229" cy="15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600" y="1188702"/>
            <a:ext cx="6214322" cy="15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4575" y="2768475"/>
            <a:ext cx="1865850" cy="157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0750" y="2771300"/>
            <a:ext cx="1980900" cy="158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8600" y="1188697"/>
            <a:ext cx="5968281" cy="15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>
            <p:ph type="title"/>
          </p:nvPr>
        </p:nvSpPr>
        <p:spPr>
          <a:xfrm>
            <a:off x="417175" y="360425"/>
            <a:ext cx="83079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Les scores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600" y="1188700"/>
            <a:ext cx="5789229" cy="15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600" y="1188702"/>
            <a:ext cx="6214322" cy="15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4575" y="2771300"/>
            <a:ext cx="1865850" cy="157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0742" y="2771292"/>
            <a:ext cx="1980900" cy="158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8600" y="1188700"/>
            <a:ext cx="6563239" cy="15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>
            <p:ph type="title"/>
          </p:nvPr>
        </p:nvSpPr>
        <p:spPr>
          <a:xfrm>
            <a:off x="417175" y="360425"/>
            <a:ext cx="83079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Les scores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600" y="1188700"/>
            <a:ext cx="5789229" cy="15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600" y="1188702"/>
            <a:ext cx="6214322" cy="15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8600" y="1188700"/>
            <a:ext cx="6563239" cy="15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4574" y="2771300"/>
            <a:ext cx="1865850" cy="157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0742" y="2771292"/>
            <a:ext cx="1980900" cy="158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8600" y="1188699"/>
            <a:ext cx="6332355" cy="15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>
            <p:ph type="title"/>
          </p:nvPr>
        </p:nvSpPr>
        <p:spPr>
          <a:xfrm>
            <a:off x="417175" y="360425"/>
            <a:ext cx="83079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Les scores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95925" y="332450"/>
            <a:ext cx="8219700" cy="9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/>
              <a:t>Analyse du besoin  </a:t>
            </a:r>
            <a:endParaRPr sz="5200"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495925" y="1317650"/>
            <a:ext cx="8619900" cy="24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Création d’un outil de filtre de spam à l’aide d’un dataset de message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la procédure suivie pour préparer les données et le preprocessing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Utilisation de Pipeline 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Comparaison de différents modèles 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de classification afin de trouver le meilleur </a:t>
            </a:r>
            <a:endParaRPr sz="18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475" y="2733900"/>
            <a:ext cx="1609150" cy="16091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50000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600" y="1188700"/>
            <a:ext cx="5789229" cy="15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600" y="1188702"/>
            <a:ext cx="6214322" cy="15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8600" y="1188700"/>
            <a:ext cx="6563239" cy="15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4574" y="2771300"/>
            <a:ext cx="1865850" cy="157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0748" y="2765623"/>
            <a:ext cx="1980900" cy="158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8600" y="1188701"/>
            <a:ext cx="5904574" cy="15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>
            <p:ph type="title"/>
          </p:nvPr>
        </p:nvSpPr>
        <p:spPr>
          <a:xfrm>
            <a:off x="417175" y="360425"/>
            <a:ext cx="83079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Les scores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349" y="1179425"/>
            <a:ext cx="4863125" cy="31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>
            <p:ph type="title"/>
          </p:nvPr>
        </p:nvSpPr>
        <p:spPr>
          <a:xfrm>
            <a:off x="417175" y="360425"/>
            <a:ext cx="83079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Les scores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Modèle Choisi </a:t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017713"/>
            <a:ext cx="381000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 du Modèle 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 rotWithShape="1">
          <a:blip r:embed="rId3">
            <a:alphaModFix/>
          </a:blip>
          <a:srcRect b="0" l="6515" r="0" t="0"/>
          <a:stretch/>
        </p:blipFill>
        <p:spPr>
          <a:xfrm>
            <a:off x="2752587" y="952750"/>
            <a:ext cx="3638826" cy="323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125" y="610375"/>
            <a:ext cx="6606026" cy="33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625" y="580100"/>
            <a:ext cx="4362201" cy="37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538" y="474400"/>
            <a:ext cx="4724925" cy="3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575" y="0"/>
            <a:ext cx="4579825" cy="45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950" y="1937225"/>
            <a:ext cx="2529750" cy="25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311700" y="114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Merci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475" y="1969700"/>
            <a:ext cx="3721051" cy="209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512700" y="284225"/>
            <a:ext cx="81186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Le preprocessing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1342550" y="1231750"/>
            <a:ext cx="7104600" cy="19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fr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Préparation du dataset: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</a:pPr>
            <a:r>
              <a:rPr lang="fr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lowercase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</a:pPr>
            <a:r>
              <a:rPr lang="fr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tokenisation 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</a:pPr>
            <a:r>
              <a:rPr lang="fr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stopwords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</a:pPr>
            <a:r>
              <a:rPr lang="fr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stemmer 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70" name="Google Shape;70;p15"/>
          <p:cNvCxnSpPr/>
          <p:nvPr/>
        </p:nvCxnSpPr>
        <p:spPr>
          <a:xfrm flipH="1">
            <a:off x="2995700" y="3212025"/>
            <a:ext cx="12000" cy="7365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325" y="3068800"/>
            <a:ext cx="2299175" cy="12927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50000" stPos="0" sy="-100000" ky="0"/>
          </a:effectLst>
        </p:spPr>
      </p:pic>
      <p:sp>
        <p:nvSpPr>
          <p:cNvPr id="72" name="Google Shape;72;p15"/>
          <p:cNvSpPr txBox="1"/>
          <p:nvPr/>
        </p:nvSpPr>
        <p:spPr>
          <a:xfrm>
            <a:off x="1770253" y="3791900"/>
            <a:ext cx="25680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variable</a:t>
            </a:r>
            <a:r>
              <a:rPr lang="f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‘clean’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512700" y="360425"/>
            <a:ext cx="81186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Les features</a:t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1019700" y="1308200"/>
            <a:ext cx="7104600" cy="18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longueur des messages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nombre de mots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L’existence de liens hypertexte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L’existence</a:t>
            </a: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numéros de téléphones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L’existence de mail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nombre de mots dans la  “blacklist”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750" y="2706850"/>
            <a:ext cx="1643650" cy="16436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A="33000" stPos="0" sy="-100000" ky="0"/>
          </a:effectLst>
        </p:spPr>
      </p:pic>
      <p:sp>
        <p:nvSpPr>
          <p:cNvPr id="80" name="Google Shape;80;p16"/>
          <p:cNvSpPr txBox="1"/>
          <p:nvPr/>
        </p:nvSpPr>
        <p:spPr>
          <a:xfrm>
            <a:off x="1105275" y="3143325"/>
            <a:ext cx="55062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NB: On a testé le nombre de fautes de grammaire, mais ce n’était pas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assez discriminant </a:t>
            </a:r>
            <a:r>
              <a:rPr lang="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(language_tool_python).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512700" y="360425"/>
            <a:ext cx="81186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Analyse de données</a:t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774150" y="1101625"/>
            <a:ext cx="7104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longueur des messages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nombre de mots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100" y="1860275"/>
            <a:ext cx="3049825" cy="24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676" y="1860275"/>
            <a:ext cx="3049825" cy="2475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714900" y="927200"/>
            <a:ext cx="7104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L’existence de lien hypertexte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L’existence des numéros de téléphones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250" y="1720475"/>
            <a:ext cx="3175169" cy="26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074" y="1720475"/>
            <a:ext cx="3181825" cy="26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title"/>
          </p:nvPr>
        </p:nvSpPr>
        <p:spPr>
          <a:xfrm>
            <a:off x="512700" y="208025"/>
            <a:ext cx="81186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Analyse de données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714900" y="1079600"/>
            <a:ext cx="7104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L’existence des email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nombre de mots dans la  “blacklist”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1813188"/>
            <a:ext cx="3126126" cy="25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type="title"/>
          </p:nvPr>
        </p:nvSpPr>
        <p:spPr>
          <a:xfrm>
            <a:off x="512700" y="208025"/>
            <a:ext cx="81186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Analyse de données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350" y="1789651"/>
            <a:ext cx="3192000" cy="26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665125" y="2826300"/>
            <a:ext cx="24543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>
                <a:latin typeface="Montserrat"/>
                <a:ea typeface="Montserrat"/>
                <a:cs typeface="Montserrat"/>
                <a:sym typeface="Montserrat"/>
              </a:rPr>
              <a:t>6/spam &gt; 1/ham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714900" y="1079600"/>
            <a:ext cx="80127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Longueur du message &amp; Nombre de mots et Classe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Nombre </a:t>
            </a: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mots &amp; Nombre de mots</a:t>
            </a: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“blacklist” et </a:t>
            </a: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Classe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512700" y="208025"/>
            <a:ext cx="81186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Analyse de données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401" y="1861610"/>
            <a:ext cx="3126124" cy="248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50" y="1841776"/>
            <a:ext cx="3126125" cy="2520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714900" y="1079600"/>
            <a:ext cx="7554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le dataset est déséquilibré (13% de spam | 87% de ham).</a:t>
            </a:r>
            <a:endParaRPr sz="18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Nous utiliserons l'overfitting pour </a:t>
            </a:r>
            <a:r>
              <a:rPr lang="fr" sz="18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équilibrer les données</a:t>
            </a:r>
            <a:endParaRPr sz="18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>
            <p:ph type="title"/>
          </p:nvPr>
        </p:nvSpPr>
        <p:spPr>
          <a:xfrm>
            <a:off x="512700" y="284225"/>
            <a:ext cx="81186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l’équilibrage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0" l="0" r="0" t="5490"/>
          <a:stretch/>
        </p:blipFill>
        <p:spPr>
          <a:xfrm>
            <a:off x="3023000" y="1986475"/>
            <a:ext cx="2938400" cy="24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5333725" y="2061150"/>
            <a:ext cx="552000" cy="434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